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sldIdLst>
    <p:sldId id="256" r:id="rId2"/>
    <p:sldId id="305" r:id="rId3"/>
    <p:sldId id="257" r:id="rId4"/>
    <p:sldId id="279" r:id="rId5"/>
    <p:sldId id="280" r:id="rId6"/>
    <p:sldId id="281" r:id="rId7"/>
    <p:sldId id="274" r:id="rId8"/>
    <p:sldId id="262" r:id="rId9"/>
    <p:sldId id="263" r:id="rId10"/>
    <p:sldId id="297" r:id="rId11"/>
    <p:sldId id="264" r:id="rId12"/>
    <p:sldId id="282" r:id="rId13"/>
    <p:sldId id="300" r:id="rId14"/>
    <p:sldId id="298" r:id="rId15"/>
    <p:sldId id="267" r:id="rId16"/>
    <p:sldId id="283" r:id="rId17"/>
    <p:sldId id="284" r:id="rId18"/>
    <p:sldId id="299" r:id="rId19"/>
    <p:sldId id="270" r:id="rId20"/>
    <p:sldId id="301" r:id="rId21"/>
    <p:sldId id="273" r:id="rId22"/>
    <p:sldId id="302" r:id="rId23"/>
    <p:sldId id="285" r:id="rId24"/>
    <p:sldId id="303" r:id="rId25"/>
    <p:sldId id="268" r:id="rId26"/>
    <p:sldId id="292" r:id="rId27"/>
    <p:sldId id="293" r:id="rId28"/>
    <p:sldId id="304" r:id="rId29"/>
    <p:sldId id="271" r:id="rId30"/>
    <p:sldId id="287" r:id="rId31"/>
    <p:sldId id="288" r:id="rId32"/>
    <p:sldId id="289" r:id="rId33"/>
    <p:sldId id="290" r:id="rId34"/>
    <p:sldId id="291" r:id="rId35"/>
    <p:sldId id="269" r:id="rId36"/>
    <p:sldId id="294" r:id="rId37"/>
    <p:sldId id="314" r:id="rId38"/>
    <p:sldId id="310" r:id="rId39"/>
    <p:sldId id="313" r:id="rId40"/>
    <p:sldId id="311" r:id="rId41"/>
    <p:sldId id="312" r:id="rId42"/>
    <p:sldId id="315" r:id="rId43"/>
    <p:sldId id="306" r:id="rId44"/>
    <p:sldId id="307" r:id="rId45"/>
    <p:sldId id="30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2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66818-366F-4288-BE82-FBBF93469690}" type="datetimeFigureOut">
              <a:rPr lang="en-US" smtClean="0"/>
              <a:pPr/>
              <a:t>25/07/2012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40B38-A520-47EF-8F7F-F5C99F6500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6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40B38-A520-47EF-8F7F-F5C99F650050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440B38-A520-47EF-8F7F-F5C99F650050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8C22-E8FF-423B-9970-C776D882E5CC}" type="datetimeFigureOut">
              <a:rPr lang="en-IE" smtClean="0"/>
              <a:pPr/>
              <a:t>25/07/2012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59D5-242E-41D1-84D4-32F01C863BBC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8C22-E8FF-423B-9970-C776D882E5CC}" type="datetimeFigureOut">
              <a:rPr lang="en-IE" smtClean="0"/>
              <a:pPr/>
              <a:t>25/07/2012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59D5-242E-41D1-84D4-32F01C863BB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8C22-E8FF-423B-9970-C776D882E5CC}" type="datetimeFigureOut">
              <a:rPr lang="en-IE" smtClean="0"/>
              <a:pPr/>
              <a:t>25/07/2012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59D5-242E-41D1-84D4-32F01C863BB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8C22-E8FF-423B-9970-C776D882E5CC}" type="datetimeFigureOut">
              <a:rPr lang="en-IE" smtClean="0"/>
              <a:pPr/>
              <a:t>25/07/2012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59D5-242E-41D1-84D4-32F01C863BB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8C22-E8FF-423B-9970-C776D882E5CC}" type="datetimeFigureOut">
              <a:rPr lang="en-IE" smtClean="0"/>
              <a:pPr/>
              <a:t>25/07/2012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59D5-242E-41D1-84D4-32F01C863BB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8C22-E8FF-423B-9970-C776D882E5CC}" type="datetimeFigureOut">
              <a:rPr lang="en-IE" smtClean="0"/>
              <a:pPr/>
              <a:t>25/07/2012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59D5-242E-41D1-84D4-32F01C863BB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8C22-E8FF-423B-9970-C776D882E5CC}" type="datetimeFigureOut">
              <a:rPr lang="en-IE" smtClean="0"/>
              <a:pPr/>
              <a:t>25/07/2012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59D5-242E-41D1-84D4-32F01C863BB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8C22-E8FF-423B-9970-C776D882E5CC}" type="datetimeFigureOut">
              <a:rPr lang="en-IE" smtClean="0"/>
              <a:pPr/>
              <a:t>25/07/2012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59D5-242E-41D1-84D4-32F01C863BB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8C22-E8FF-423B-9970-C776D882E5CC}" type="datetimeFigureOut">
              <a:rPr lang="en-IE" smtClean="0"/>
              <a:pPr/>
              <a:t>25/07/2012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59D5-242E-41D1-84D4-32F01C863BB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8C22-E8FF-423B-9970-C776D882E5CC}" type="datetimeFigureOut">
              <a:rPr lang="en-IE" smtClean="0"/>
              <a:pPr/>
              <a:t>25/07/2012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D59D5-242E-41D1-84D4-32F01C863BBC}" type="slidenum">
              <a:rPr lang="en-IE" smtClean="0"/>
              <a:pPr/>
              <a:t>‹#›</a:t>
            </a:fld>
            <a:endParaRPr lang="en-IE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5CB8C22-E8FF-423B-9970-C776D882E5CC}" type="datetimeFigureOut">
              <a:rPr lang="en-IE" smtClean="0"/>
              <a:pPr/>
              <a:t>25/07/2012</a:t>
            </a:fld>
            <a:endParaRPr lang="en-IE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32D59D5-242E-41D1-84D4-32F01C863BBC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5CB8C22-E8FF-423B-9970-C776D882E5CC}" type="datetimeFigureOut">
              <a:rPr lang="en-IE" smtClean="0"/>
              <a:pPr/>
              <a:t>25/07/2012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32D59D5-242E-41D1-84D4-32F01C863BBC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ermot.Barnes-Holmes@nuim.ie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Introduction to the IRAP Part 2: Clinical Applications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5445224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Ciara McEnteggart, Emma Nicholson, </a:t>
            </a:r>
          </a:p>
          <a:p>
            <a:r>
              <a:rPr lang="en-IE" dirty="0" smtClean="0"/>
              <a:t>Yvonne Barnes-Holmes and Dermot Barnes-Holmes </a:t>
            </a:r>
          </a:p>
          <a:p>
            <a:r>
              <a:rPr lang="en-IE" dirty="0" smtClean="0"/>
              <a:t>	</a:t>
            </a:r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78447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95728" y="24208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NUI Maynooth, Ireland</a:t>
            </a:r>
            <a:endParaRPr lang="en-I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Comments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25609"/>
          </a:xfrm>
        </p:spPr>
        <p:txBody>
          <a:bodyPr>
            <a:normAutofit/>
          </a:bodyPr>
          <a:lstStyle/>
          <a:p>
            <a:pPr marL="273050" lvl="1" indent="-273050"/>
            <a:r>
              <a:rPr lang="en-IE" sz="2400" dirty="0" smtClean="0"/>
              <a:t>With a construct as complex as depression, capturing the conditional  beliefs which characterise depression is vital so appropriate stimuli selection is critical</a:t>
            </a:r>
          </a:p>
          <a:p>
            <a:pPr marL="447675" lvl="1" indent="-361950"/>
            <a:r>
              <a:rPr lang="en-IE" sz="2400" dirty="0" smtClean="0"/>
              <a:t>Don’t be vague with the stimuli that you choose</a:t>
            </a:r>
          </a:p>
          <a:p>
            <a:pPr marL="447675" lvl="1" indent="-361950"/>
            <a:r>
              <a:rPr lang="en-IE" sz="2400" dirty="0" smtClean="0"/>
              <a:t>Hussey &amp; Barnes-Holmes (in press) is an example of an experimental manipulation (sad mood induction) which can alter </a:t>
            </a:r>
            <a:r>
              <a:rPr lang="en-IE" sz="2400" i="1" dirty="0" smtClean="0"/>
              <a:t>D</a:t>
            </a:r>
            <a:r>
              <a:rPr lang="en-IE" sz="2400" dirty="0" smtClean="0"/>
              <a:t>-IRAP scores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Spider Fear</a:t>
            </a:r>
            <a:endParaRPr lang="en-IE" dirty="0"/>
          </a:p>
        </p:txBody>
      </p:sp>
      <p:pic>
        <p:nvPicPr>
          <p:cNvPr id="4" name="Content Placeholder 3" descr="Figure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95936" y="1844824"/>
            <a:ext cx="5016154" cy="381642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1700808"/>
            <a:ext cx="4038600" cy="4623816"/>
          </a:xfrm>
        </p:spPr>
        <p:txBody>
          <a:bodyPr/>
          <a:lstStyle/>
          <a:p>
            <a:r>
              <a:rPr lang="en-IE" sz="2000" dirty="0" smtClean="0"/>
              <a:t>Nicholson &amp; Barnes-Holmes (2012)</a:t>
            </a:r>
          </a:p>
          <a:p>
            <a:r>
              <a:rPr lang="en-IE" sz="2000" dirty="0" smtClean="0"/>
              <a:t>Combined spider trial-types correlated with FSQ (</a:t>
            </a:r>
            <a:r>
              <a:rPr lang="en-IE" sz="2000" i="1" dirty="0" smtClean="0"/>
              <a:t>r </a:t>
            </a:r>
            <a:r>
              <a:rPr lang="en-IE" sz="2000" dirty="0" smtClean="0"/>
              <a:t>= .47, </a:t>
            </a:r>
            <a:r>
              <a:rPr lang="en-IE" sz="2000" i="1" dirty="0" smtClean="0"/>
              <a:t>p</a:t>
            </a:r>
            <a:r>
              <a:rPr lang="en-IE" sz="2000" dirty="0" smtClean="0"/>
              <a:t> &lt; .01) while pleasant trial-types did not</a:t>
            </a:r>
          </a:p>
          <a:p>
            <a:r>
              <a:rPr lang="en-IE" sz="2000" dirty="0" smtClean="0"/>
              <a:t>Spider trial-types were a predictor of avoidance behaviour (</a:t>
            </a:r>
            <a:r>
              <a:rPr lang="en-IE" sz="2000" i="1" dirty="0" smtClean="0"/>
              <a:t>B </a:t>
            </a:r>
            <a:r>
              <a:rPr lang="en-IE" sz="2000" dirty="0" smtClean="0"/>
              <a:t>= –2.08,</a:t>
            </a:r>
            <a:r>
              <a:rPr lang="en-IE" sz="2000" i="1" dirty="0" smtClean="0"/>
              <a:t> p </a:t>
            </a:r>
            <a:r>
              <a:rPr lang="en-IE" sz="2000" dirty="0" smtClean="0"/>
              <a:t>= .02)</a:t>
            </a:r>
          </a:p>
          <a:p>
            <a:r>
              <a:rPr lang="en-IE" sz="2000" dirty="0" smtClean="0">
                <a:solidFill>
                  <a:srgbClr val="FF0000"/>
                </a:solidFill>
              </a:rPr>
              <a:t>Example of a construct with no natural opposite to act as a comparison category </a:t>
            </a:r>
          </a:p>
          <a:p>
            <a:endParaRPr lang="en-IE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6093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80% accuracy, 2000ms</a:t>
            </a:r>
            <a:endParaRPr lang="en-IE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Spider Fear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2746648" cy="4624936"/>
          </a:xfrm>
        </p:spPr>
        <p:txBody>
          <a:bodyPr>
            <a:normAutofit/>
          </a:bodyPr>
          <a:lstStyle/>
          <a:p>
            <a:r>
              <a:rPr lang="en-IE" sz="2400" dirty="0" smtClean="0"/>
              <a:t>Spider trial-types were not correlated with the FSQ (</a:t>
            </a:r>
            <a:r>
              <a:rPr lang="en-IE" sz="2400" i="1" dirty="0" smtClean="0"/>
              <a:t>r</a:t>
            </a:r>
            <a:r>
              <a:rPr lang="en-IE" sz="2400" dirty="0" smtClean="0"/>
              <a:t> = .04)</a:t>
            </a:r>
            <a:endParaRPr lang="en-IE" sz="2400" dirty="0"/>
          </a:p>
        </p:txBody>
      </p:sp>
      <p:pic>
        <p:nvPicPr>
          <p:cNvPr id="5" name="Content Placeholder 4" descr="spidercochran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772816"/>
            <a:ext cx="5498681" cy="419231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Spider Fear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250704" cy="4607392"/>
          </a:xfrm>
        </p:spPr>
        <p:txBody>
          <a:bodyPr>
            <a:normAutofit/>
          </a:bodyPr>
          <a:lstStyle/>
          <a:p>
            <a:r>
              <a:rPr lang="en-IE" sz="2000" dirty="0" smtClean="0"/>
              <a:t>Spider Trial-types did not correlate with FSQ in 3 different studies (</a:t>
            </a:r>
            <a:r>
              <a:rPr lang="en-IE" sz="2000" i="1" dirty="0" err="1" smtClean="0"/>
              <a:t>r’s</a:t>
            </a:r>
            <a:r>
              <a:rPr lang="en-IE" sz="2000" dirty="0" smtClean="0"/>
              <a:t> = .2)</a:t>
            </a:r>
          </a:p>
          <a:p>
            <a:r>
              <a:rPr lang="en-IE" sz="2000" dirty="0" smtClean="0"/>
              <a:t>Overall </a:t>
            </a:r>
            <a:r>
              <a:rPr lang="en-IE" sz="2000" i="1" dirty="0" smtClean="0"/>
              <a:t>D</a:t>
            </a:r>
            <a:r>
              <a:rPr lang="en-IE" sz="2000" dirty="0" smtClean="0"/>
              <a:t>-IRAP score was predictive of avoidance behaviour (</a:t>
            </a:r>
            <a:r>
              <a:rPr lang="en-IE" sz="2000" i="1" dirty="0" smtClean="0"/>
              <a:t>B </a:t>
            </a:r>
            <a:r>
              <a:rPr lang="en-IE" sz="2000" dirty="0" smtClean="0"/>
              <a:t>= –2.17,</a:t>
            </a:r>
            <a:r>
              <a:rPr lang="en-IE" sz="2000" i="1" dirty="0" smtClean="0"/>
              <a:t> p </a:t>
            </a:r>
            <a:r>
              <a:rPr lang="en-IE" sz="2000" dirty="0" smtClean="0"/>
              <a:t>= .02)</a:t>
            </a:r>
            <a:endParaRPr lang="en-IE" sz="2000" dirty="0"/>
          </a:p>
        </p:txBody>
      </p:sp>
      <p:pic>
        <p:nvPicPr>
          <p:cNvPr id="5" name="Content Placeholder 4" descr="spiderpi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685593" y="1844824"/>
            <a:ext cx="5458407" cy="417646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52728"/>
          </a:xfrm>
        </p:spPr>
        <p:txBody>
          <a:bodyPr/>
          <a:lstStyle/>
          <a:p>
            <a:r>
              <a:rPr lang="en-IE" dirty="0" smtClean="0"/>
              <a:t>Comments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25609"/>
          </a:xfrm>
        </p:spPr>
        <p:txBody>
          <a:bodyPr>
            <a:normAutofit/>
          </a:bodyPr>
          <a:lstStyle/>
          <a:p>
            <a:r>
              <a:rPr lang="en-IE" sz="2400" dirty="0" smtClean="0"/>
              <a:t>IRAP’s with pictures appeared to capture spider fear more successfully by increasing the valence of the stimuli (i.e., correlation with avoidance behaviour) </a:t>
            </a:r>
          </a:p>
          <a:p>
            <a:endParaRPr lang="en-IE" sz="2400" dirty="0" smtClean="0"/>
          </a:p>
          <a:p>
            <a:r>
              <a:rPr lang="en-IE" sz="2400" dirty="0" smtClean="0"/>
              <a:t>Including a behavioural measure if useful for further validating IRAP</a:t>
            </a:r>
          </a:p>
          <a:p>
            <a:pPr lvl="1"/>
            <a:endParaRPr lang="en-IE" sz="2000" dirty="0" smtClean="0"/>
          </a:p>
          <a:p>
            <a:endParaRPr lang="en-IE" sz="24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Disgust and OCD</a:t>
            </a:r>
            <a:endParaRPr lang="en-IE" dirty="0"/>
          </a:p>
        </p:txBody>
      </p:sp>
      <p:pic>
        <p:nvPicPr>
          <p:cNvPr id="12" name="Content Placeholder 11" descr="DP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07419" y="1844824"/>
            <a:ext cx="5236582" cy="4032448"/>
          </a:xfrm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3538736" cy="4696944"/>
          </a:xfrm>
        </p:spPr>
        <p:txBody>
          <a:bodyPr>
            <a:normAutofit/>
          </a:bodyPr>
          <a:lstStyle/>
          <a:p>
            <a:r>
              <a:rPr lang="en-IE" sz="2200" dirty="0" smtClean="0"/>
              <a:t>Nicholson &amp; Barnes-Holmes (2012) </a:t>
            </a:r>
          </a:p>
          <a:p>
            <a:r>
              <a:rPr lang="en-IE" sz="2200" dirty="0" smtClean="0"/>
              <a:t>Attempted to measure 2 points of the same response with 2 IRAPs</a:t>
            </a:r>
          </a:p>
          <a:p>
            <a:r>
              <a:rPr lang="en-IE" sz="2200" dirty="0" smtClean="0"/>
              <a:t>The initial feeling (disgust propensity) and the appraisal (disgust sensitivity)</a:t>
            </a:r>
            <a:endParaRPr lang="en-IE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4499992" y="60212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Disgust Propensity: 80%, 2000ms</a:t>
            </a:r>
            <a:endParaRPr lang="en-IE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Disgust and OCD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2890664" cy="4696944"/>
          </a:xfrm>
        </p:spPr>
        <p:txBody>
          <a:bodyPr>
            <a:normAutofit/>
          </a:bodyPr>
          <a:lstStyle/>
          <a:p>
            <a:r>
              <a:rPr lang="en-IE" sz="2200" dirty="0" smtClean="0"/>
              <a:t>Neither correlated with disgust scales but both correlated with measures of OC tendencies</a:t>
            </a:r>
          </a:p>
          <a:p>
            <a:r>
              <a:rPr lang="en-IE" sz="2200" dirty="0" smtClean="0"/>
              <a:t>DS predicted avoidance behaviour while DP did not</a:t>
            </a:r>
            <a:endParaRPr lang="en-IE" sz="2200" dirty="0"/>
          </a:p>
        </p:txBody>
      </p:sp>
      <p:pic>
        <p:nvPicPr>
          <p:cNvPr id="7" name="Content Placeholder 6" descr="D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541150" y="1772816"/>
            <a:ext cx="5361676" cy="4104456"/>
          </a:xfrm>
        </p:spPr>
      </p:pic>
      <p:sp>
        <p:nvSpPr>
          <p:cNvPr id="8" name="TextBox 7"/>
          <p:cNvSpPr txBox="1"/>
          <p:nvPr/>
        </p:nvSpPr>
        <p:spPr>
          <a:xfrm>
            <a:off x="4644008" y="602128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Disgust Sensitivity: 80%, 2500ms</a:t>
            </a:r>
            <a:endParaRPr lang="en-IE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Disgust and OCD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3178696" cy="4696944"/>
          </a:xfrm>
        </p:spPr>
        <p:txBody>
          <a:bodyPr>
            <a:normAutofit/>
          </a:bodyPr>
          <a:lstStyle/>
          <a:p>
            <a:r>
              <a:rPr lang="en-IE" sz="2000" dirty="0" smtClean="0"/>
              <a:t>Measured obsessive beliefs (i.e., responsibility, threat, intolerance of uncertainty etc) in response to disgust, rather than disgust responses</a:t>
            </a:r>
          </a:p>
          <a:p>
            <a:r>
              <a:rPr lang="en-IE" sz="2000" i="1" dirty="0" smtClean="0"/>
              <a:t>D</a:t>
            </a:r>
            <a:r>
              <a:rPr lang="en-IE" sz="2000" dirty="0" smtClean="0"/>
              <a:t>-IRAP score correlated with the obsessive beliefs questionairre (</a:t>
            </a:r>
            <a:r>
              <a:rPr lang="en-IE" sz="2000" i="1" dirty="0" smtClean="0"/>
              <a:t>r</a:t>
            </a:r>
            <a:r>
              <a:rPr lang="en-IE" sz="2000" dirty="0" smtClean="0"/>
              <a:t> = .48, </a:t>
            </a:r>
            <a:r>
              <a:rPr lang="en-IE" sz="2000" i="1" dirty="0" smtClean="0"/>
              <a:t>p</a:t>
            </a:r>
            <a:r>
              <a:rPr lang="en-IE" sz="2000" dirty="0" smtClean="0"/>
              <a:t> &lt; .05)</a:t>
            </a:r>
            <a:endParaRPr lang="en-IE" sz="2000" dirty="0"/>
          </a:p>
        </p:txBody>
      </p:sp>
      <p:pic>
        <p:nvPicPr>
          <p:cNvPr id="5" name="Content Placeholder 4" descr="Figure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21311" y="2039583"/>
            <a:ext cx="4865489" cy="4053713"/>
          </a:xfrm>
        </p:spPr>
      </p:pic>
      <p:sp>
        <p:nvSpPr>
          <p:cNvPr id="8" name="TextBox 7"/>
          <p:cNvSpPr txBox="1"/>
          <p:nvPr/>
        </p:nvSpPr>
        <p:spPr>
          <a:xfrm>
            <a:off x="5724128" y="62373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80% accuracy, 2000ms</a:t>
            </a:r>
            <a:endParaRPr lang="en-IE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Comments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625609"/>
          </a:xfrm>
        </p:spPr>
        <p:txBody>
          <a:bodyPr>
            <a:normAutofit/>
          </a:bodyPr>
          <a:lstStyle/>
          <a:p>
            <a:r>
              <a:rPr lang="en-IE" sz="2400" dirty="0" smtClean="0"/>
              <a:t>Each study utilized a single trial-type in the results, the disgust/negative trial-type</a:t>
            </a:r>
          </a:p>
          <a:p>
            <a:r>
              <a:rPr lang="en-IE" sz="2400" dirty="0" smtClean="0"/>
              <a:t>Highlights the use of individual trial-types</a:t>
            </a:r>
          </a:p>
          <a:p>
            <a:r>
              <a:rPr lang="en-IE" sz="2400" dirty="0" smtClean="0"/>
              <a:t>Using pictures in the IRAP was once again successful to enhance the valence of the stimuli</a:t>
            </a:r>
          </a:p>
          <a:p>
            <a:pPr lvl="1"/>
            <a:endParaRPr lang="en-IE" sz="2000" dirty="0" smtClean="0"/>
          </a:p>
          <a:p>
            <a:endParaRPr lang="en-IE" sz="24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Thought Suppression &amp; Acceptance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3178696" cy="4624936"/>
          </a:xfrm>
        </p:spPr>
        <p:txBody>
          <a:bodyPr>
            <a:normAutofit lnSpcReduction="10000"/>
          </a:bodyPr>
          <a:lstStyle/>
          <a:p>
            <a:r>
              <a:rPr lang="en-IE" sz="2000" dirty="0" smtClean="0"/>
              <a:t>Participants produced longer latencies on inconsistent relative to consistent </a:t>
            </a:r>
          </a:p>
          <a:p>
            <a:r>
              <a:rPr lang="en-IE" sz="2000" dirty="0" smtClean="0"/>
              <a:t>This suggests that people are more likely to suppress negative thoughts and embrace positive thoughts</a:t>
            </a:r>
          </a:p>
          <a:p>
            <a:r>
              <a:rPr lang="en-IE" sz="2000" dirty="0" smtClean="0"/>
              <a:t>No differences between experience with acceptance groups (No experience, Limited experience, Considerable experience)</a:t>
            </a:r>
            <a:endParaRPr lang="en-IE" sz="2000" dirty="0"/>
          </a:p>
        </p:txBody>
      </p:sp>
      <p:pic>
        <p:nvPicPr>
          <p:cNvPr id="6" name="Content Placeholder 5" descr="acceptancesupressio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738437" y="1844824"/>
            <a:ext cx="5271469" cy="403244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Overview of Workshop 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95536" y="1772816"/>
            <a:ext cx="4038600" cy="4623816"/>
          </a:xfrm>
        </p:spPr>
        <p:txBody>
          <a:bodyPr>
            <a:normAutofit fontScale="85000" lnSpcReduction="10000"/>
          </a:bodyPr>
          <a:lstStyle/>
          <a:p>
            <a:pPr marL="633222" indent="-514350">
              <a:lnSpc>
                <a:spcPct val="2100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en-IE" sz="3000" dirty="0" smtClean="0"/>
              <a:t>Outline on each IRAP</a:t>
            </a:r>
          </a:p>
          <a:p>
            <a:pPr marL="633222" indent="-514350">
              <a:lnSpc>
                <a:spcPct val="1100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en-IE" sz="3000" dirty="0" smtClean="0"/>
              <a:t>Comments on design and results obtained</a:t>
            </a:r>
          </a:p>
          <a:p>
            <a:pPr marL="633222" indent="-514350">
              <a:lnSpc>
                <a:spcPct val="2100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en-IE" sz="3000" dirty="0" smtClean="0"/>
              <a:t>Design your own IRAP</a:t>
            </a:r>
          </a:p>
          <a:p>
            <a:pPr marL="633222" indent="-514350">
              <a:lnSpc>
                <a:spcPct val="210000"/>
              </a:lnSpc>
              <a:buClr>
                <a:srgbClr val="FFC000"/>
              </a:buClr>
              <a:buFont typeface="+mj-lt"/>
              <a:buAutoNum type="arabicPeriod"/>
            </a:pPr>
            <a:r>
              <a:rPr lang="en-IE" sz="3000" dirty="0" smtClean="0"/>
              <a:t>Q&amp;As.</a:t>
            </a:r>
          </a:p>
          <a:p>
            <a:pPr marL="633222" indent="-514350">
              <a:buClr>
                <a:srgbClr val="FFC000"/>
              </a:buClr>
              <a:buFont typeface="+mj-lt"/>
              <a:buAutoNum type="arabicPeriod"/>
            </a:pPr>
            <a:endParaRPr lang="en-IE" dirty="0" smtClean="0"/>
          </a:p>
          <a:p>
            <a:pPr marL="633222" indent="-514350">
              <a:buClr>
                <a:schemeClr val="accent6">
                  <a:lumMod val="50000"/>
                </a:schemeClr>
              </a:buClr>
              <a:buFont typeface="+mj-lt"/>
              <a:buAutoNum type="arabicPeriod"/>
            </a:pPr>
            <a:endParaRPr lang="en-IE" dirty="0" smtClean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773238"/>
            <a:ext cx="4038600" cy="4622800"/>
          </a:xfrm>
        </p:spPr>
        <p:txBody>
          <a:bodyPr>
            <a:normAutofit fontScale="85000" lnSpcReduction="10000"/>
          </a:bodyPr>
          <a:lstStyle/>
          <a:p>
            <a:r>
              <a:rPr lang="en-IE" sz="3000" dirty="0" smtClean="0"/>
              <a:t>Clinical IRAPs: Published and Unpublished </a:t>
            </a:r>
          </a:p>
          <a:p>
            <a:pPr lvl="1"/>
            <a:r>
              <a:rPr lang="en-IE" sz="2200" dirty="0" smtClean="0"/>
              <a:t>Self-Esteem</a:t>
            </a:r>
          </a:p>
          <a:p>
            <a:pPr lvl="1"/>
            <a:r>
              <a:rPr lang="en-IE" sz="2200" dirty="0" smtClean="0"/>
              <a:t>Depression</a:t>
            </a:r>
          </a:p>
          <a:p>
            <a:pPr lvl="1"/>
            <a:r>
              <a:rPr lang="en-IE" sz="2200" dirty="0" smtClean="0"/>
              <a:t>Spider Fear</a:t>
            </a:r>
          </a:p>
          <a:p>
            <a:pPr lvl="1"/>
            <a:r>
              <a:rPr lang="en-IE" sz="2200" dirty="0" smtClean="0"/>
              <a:t>Disgust and OCD</a:t>
            </a:r>
          </a:p>
          <a:p>
            <a:pPr lvl="1"/>
            <a:r>
              <a:rPr lang="en-IE" sz="2200" dirty="0" smtClean="0"/>
              <a:t>Thought Suppression and Acceptance</a:t>
            </a:r>
          </a:p>
          <a:p>
            <a:pPr lvl="1"/>
            <a:r>
              <a:rPr lang="en-IE" sz="2200" dirty="0" smtClean="0"/>
              <a:t>Stigmatisation</a:t>
            </a:r>
          </a:p>
          <a:p>
            <a:pPr lvl="1"/>
            <a:r>
              <a:rPr lang="en-IE" sz="2200" dirty="0" smtClean="0"/>
              <a:t>Sex Offending </a:t>
            </a:r>
          </a:p>
          <a:p>
            <a:pPr lvl="1"/>
            <a:r>
              <a:rPr lang="en-IE" sz="2200" dirty="0" smtClean="0"/>
              <a:t>Cocaine </a:t>
            </a:r>
            <a:r>
              <a:rPr lang="en-IE" sz="2200" dirty="0" err="1" smtClean="0"/>
              <a:t>Dependance</a:t>
            </a:r>
            <a:r>
              <a:rPr lang="en-IE" sz="2200" dirty="0" smtClean="0"/>
              <a:t> </a:t>
            </a:r>
          </a:p>
          <a:p>
            <a:pPr lvl="1"/>
            <a:r>
              <a:rPr lang="en-IE" sz="2200" smtClean="0"/>
              <a:t>Weight </a:t>
            </a:r>
            <a:endParaRPr lang="en-IE" sz="2200" dirty="0" smtClean="0"/>
          </a:p>
          <a:p>
            <a:pPr lvl="1"/>
            <a:r>
              <a:rPr lang="en-IE" sz="2200" dirty="0" smtClean="0"/>
              <a:t>Eating Disorders </a:t>
            </a:r>
          </a:p>
          <a:p>
            <a:pPr lvl="1"/>
            <a:r>
              <a:rPr lang="en-IE" sz="2200" dirty="0" smtClean="0"/>
              <a:t>Smoking </a:t>
            </a:r>
          </a:p>
          <a:p>
            <a:pPr lvl="1"/>
            <a:endParaRPr lang="en-IE" dirty="0" smtClean="0"/>
          </a:p>
          <a:p>
            <a:pPr lvl="1"/>
            <a:endParaRPr lang="en-IE" dirty="0" smtClean="0"/>
          </a:p>
          <a:p>
            <a:pPr lvl="1"/>
            <a:endParaRPr lang="en-I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Comments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Example where vague stimuli can produce few meaningful results</a:t>
            </a:r>
          </a:p>
          <a:p>
            <a:r>
              <a:rPr lang="en-IE" sz="2400" dirty="0" smtClean="0"/>
              <a:t>Use of therapeutic language may have hindered participant responding due to limited understanding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Stigmatisation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>
            <a:normAutofit/>
          </a:bodyPr>
          <a:lstStyle/>
          <a:p>
            <a:r>
              <a:rPr lang="en-IE" sz="2400" dirty="0" smtClean="0"/>
              <a:t>Stigmatising attitudes towards people with psychological suffering.</a:t>
            </a:r>
          </a:p>
          <a:p>
            <a:r>
              <a:rPr lang="en-IE" sz="2400" dirty="0" smtClean="0"/>
              <a:t>Pro-normal/anti-disorder bias in the Disorder-Bad trial-type </a:t>
            </a:r>
          </a:p>
          <a:p>
            <a:r>
              <a:rPr lang="en-IE" sz="2400" dirty="0" smtClean="0"/>
              <a:t>Correlations with </a:t>
            </a:r>
            <a:r>
              <a:rPr lang="en-IE" sz="2400" dirty="0" err="1" smtClean="0"/>
              <a:t>explicits</a:t>
            </a:r>
            <a:endParaRPr lang="en-IE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4932040" y="5949280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80% accuracy and 2000ms Latency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44824"/>
            <a:ext cx="465772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Comments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 smtClean="0"/>
              <a:t>Specific Populations</a:t>
            </a:r>
          </a:p>
          <a:p>
            <a:r>
              <a:rPr lang="en-IE" sz="2400" dirty="0" smtClean="0"/>
              <a:t>Individual trial-types again important here</a:t>
            </a:r>
          </a:p>
          <a:p>
            <a:r>
              <a:rPr lang="en-IE" sz="2400" dirty="0" smtClean="0"/>
              <a:t>Self-stigmatisation of individuals diagnosed with ‘disorders’ can also be measured if the IRAP is tailored to the ‘self’ and ‘others’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Sex Offending </a:t>
            </a:r>
            <a:endParaRPr lang="en-I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1500174"/>
            <a:ext cx="4499838" cy="455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357158" y="1785926"/>
            <a:ext cx="33575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Blip>
                <a:blip r:embed="rId3"/>
              </a:buBlip>
            </a:pPr>
            <a:r>
              <a:rPr lang="en-IE" dirty="0" smtClean="0"/>
              <a:t>Dawson et al. (2009)</a:t>
            </a:r>
          </a:p>
          <a:p>
            <a:pPr marL="355600" indent="-355600">
              <a:buBlip>
                <a:blip r:embed="rId3"/>
              </a:buBlip>
            </a:pPr>
            <a:r>
              <a:rPr lang="en-IE" dirty="0" smtClean="0"/>
              <a:t>Sex-Offenders ability to discriminate between children and adults as sexual was </a:t>
            </a:r>
            <a:r>
              <a:rPr lang="en-IE" dirty="0" err="1" smtClean="0"/>
              <a:t>signficantly</a:t>
            </a:r>
            <a:r>
              <a:rPr lang="en-IE" dirty="0" smtClean="0"/>
              <a:t> impaired in the Child-Sexual trial-type (</a:t>
            </a:r>
            <a:r>
              <a:rPr lang="en-IE" i="1" dirty="0" smtClean="0"/>
              <a:t>D</a:t>
            </a:r>
            <a:r>
              <a:rPr lang="en-IE" dirty="0" smtClean="0"/>
              <a:t> ≈ 0)</a:t>
            </a:r>
          </a:p>
          <a:p>
            <a:pPr marL="355600" indent="-355600">
              <a:buBlip>
                <a:blip r:embed="rId3"/>
              </a:buBlip>
            </a:pPr>
            <a:r>
              <a:rPr lang="en-IE" dirty="0" err="1" smtClean="0"/>
              <a:t>Discriminant</a:t>
            </a:r>
            <a:r>
              <a:rPr lang="en-IE" dirty="0" smtClean="0"/>
              <a:t> Analysis predicted outcomes for 69% of sex-offenders</a:t>
            </a:r>
          </a:p>
          <a:p>
            <a:pPr marL="355600" indent="-355600">
              <a:buBlip>
                <a:blip r:embed="rId3"/>
              </a:buBlip>
            </a:pPr>
            <a:r>
              <a:rPr lang="en-IE" dirty="0" smtClean="0"/>
              <a:t>No correlations with CDS, previous offenses, treatment effect or education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786314" y="621508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80% accuracy, 5000ms latency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Comments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 smtClean="0"/>
              <a:t>Another </a:t>
            </a:r>
            <a:r>
              <a:rPr lang="en-IE" sz="2400" dirty="0" smtClean="0"/>
              <a:t>example where individual trial-type is important</a:t>
            </a:r>
          </a:p>
          <a:p>
            <a:r>
              <a:rPr lang="en-IE" sz="2400" dirty="0" smtClean="0"/>
              <a:t>The very low </a:t>
            </a:r>
            <a:r>
              <a:rPr lang="en-IE" sz="2400" i="1" dirty="0" smtClean="0"/>
              <a:t>D</a:t>
            </a:r>
            <a:r>
              <a:rPr lang="en-IE" sz="2400" dirty="0" smtClean="0"/>
              <a:t>-IRAP score for the Child-Sexual trial-type indicated impaired view of children as sexual (i.e., no effect does not mean no result!)</a:t>
            </a:r>
          </a:p>
          <a:p>
            <a:endParaRPr lang="en-IE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Cocaine Dependence</a:t>
            </a:r>
            <a:endParaRPr lang="en-IE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3250704" cy="4624936"/>
          </a:xfrm>
        </p:spPr>
        <p:txBody>
          <a:bodyPr>
            <a:normAutofit/>
          </a:bodyPr>
          <a:lstStyle/>
          <a:p>
            <a:r>
              <a:rPr lang="en-IE" sz="2400" dirty="0" smtClean="0"/>
              <a:t>Carpenter et al. (2011)</a:t>
            </a:r>
          </a:p>
          <a:p>
            <a:r>
              <a:rPr lang="en-IE" sz="2400" dirty="0" smtClean="0"/>
              <a:t>IRAP used at two phases over treatment</a:t>
            </a:r>
          </a:p>
          <a:p>
            <a:endParaRPr lang="en-IE" dirty="0" smtClean="0"/>
          </a:p>
        </p:txBody>
      </p:sp>
      <p:pic>
        <p:nvPicPr>
          <p:cNvPr id="8" name="Content Placeholder 7" descr="cocaine trialtyp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860544" y="1988840"/>
            <a:ext cx="5140586" cy="410445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Cocaine Dependence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115328" cy="4623816"/>
          </a:xfrm>
        </p:spPr>
        <p:txBody>
          <a:bodyPr>
            <a:normAutofit/>
          </a:bodyPr>
          <a:lstStyle/>
          <a:p>
            <a:r>
              <a:rPr lang="en-US" sz="2400" u="sng" dirty="0" smtClean="0"/>
              <a:t>Phase 1  of treatment (1-12 weeks)</a:t>
            </a:r>
          </a:p>
          <a:p>
            <a:r>
              <a:rPr lang="en-US" sz="2400" i="1" dirty="0" smtClean="0"/>
              <a:t>D</a:t>
            </a:r>
            <a:r>
              <a:rPr lang="en-US" sz="2400" dirty="0" smtClean="0"/>
              <a:t>-scores were correlated with treatment outcomes during the first 12 weeks of treatment</a:t>
            </a:r>
            <a:endParaRPr lang="en-IE" sz="2400" dirty="0" smtClean="0"/>
          </a:p>
          <a:p>
            <a:r>
              <a:rPr lang="en-US" sz="2400" dirty="0" smtClean="0"/>
              <a:t>strongest for ‘with cocaine positive’ and the ‘with cocaine negative’ trial types</a:t>
            </a:r>
          </a:p>
          <a:p>
            <a:r>
              <a:rPr lang="en-US" sz="2400" dirty="0" err="1" smtClean="0"/>
              <a:t>Stroop</a:t>
            </a:r>
            <a:r>
              <a:rPr lang="en-US" sz="2400" dirty="0" smtClean="0"/>
              <a:t> Interference, CEQ, and CCQ scores were not correlated with treatment outcome during phase-one of treatment. 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Cocaine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7972452" cy="4623816"/>
          </a:xfrm>
        </p:spPr>
        <p:txBody>
          <a:bodyPr>
            <a:normAutofit/>
          </a:bodyPr>
          <a:lstStyle/>
          <a:p>
            <a:r>
              <a:rPr lang="en-IE" sz="2400" u="sng" dirty="0" smtClean="0"/>
              <a:t>Phase 2 of treatment (13 to 24 weeks)</a:t>
            </a:r>
            <a:endParaRPr lang="en-US" sz="2400" u="sng" dirty="0" smtClean="0"/>
          </a:p>
          <a:p>
            <a:r>
              <a:rPr lang="en-US" sz="2400" dirty="0" smtClean="0"/>
              <a:t>greater cocaine use in phase two of treatment was associated with a stronger pro-cocaine belief on the with cocaine-positive IRAP trial types</a:t>
            </a:r>
          </a:p>
          <a:p>
            <a:r>
              <a:rPr lang="en-US" sz="2400" dirty="0" smtClean="0"/>
              <a:t>significant correlations between IRAP </a:t>
            </a:r>
            <a:r>
              <a:rPr lang="en-US" sz="2400" i="1" dirty="0" smtClean="0"/>
              <a:t>D</a:t>
            </a:r>
            <a:r>
              <a:rPr lang="en-US" sz="2400" dirty="0" smtClean="0"/>
              <a:t>-scores for the ‘with cocaine positive’ trial type and </a:t>
            </a:r>
            <a:r>
              <a:rPr lang="en-US" sz="2400" dirty="0" err="1" smtClean="0"/>
              <a:t>Stroop</a:t>
            </a:r>
            <a:r>
              <a:rPr lang="en-US" sz="2400" dirty="0" smtClean="0"/>
              <a:t> interference scores</a:t>
            </a:r>
          </a:p>
          <a:p>
            <a:r>
              <a:rPr lang="en-US" sz="2400" dirty="0" smtClean="0"/>
              <a:t>No correlations with </a:t>
            </a:r>
            <a:r>
              <a:rPr lang="en-US" sz="2400" dirty="0" err="1" smtClean="0"/>
              <a:t>explicits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Comments</a:t>
            </a:r>
            <a:endParaRPr lang="en-IE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 smtClean="0"/>
              <a:t>Example of a simple IRAP with meaningful stimuli </a:t>
            </a:r>
          </a:p>
          <a:p>
            <a:r>
              <a:rPr lang="en-IE" sz="2800" dirty="0" smtClean="0"/>
              <a:t>Importance of individual trial-types</a:t>
            </a:r>
            <a:endParaRPr lang="en-IE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Weight 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2900354" cy="4696944"/>
          </a:xfrm>
        </p:spPr>
        <p:txBody>
          <a:bodyPr>
            <a:normAutofit/>
          </a:bodyPr>
          <a:lstStyle/>
          <a:p>
            <a:r>
              <a:rPr lang="en-IE" sz="2200" dirty="0" err="1" smtClean="0"/>
              <a:t>Roddy</a:t>
            </a:r>
            <a:r>
              <a:rPr lang="en-IE" sz="2200" dirty="0" smtClean="0"/>
              <a:t> et al. (2010)</a:t>
            </a:r>
          </a:p>
          <a:p>
            <a:r>
              <a:rPr lang="en-IE" sz="2200" dirty="0" smtClean="0"/>
              <a:t>Pro-Slim bias found</a:t>
            </a:r>
          </a:p>
          <a:p>
            <a:r>
              <a:rPr lang="en-IE" sz="2200" dirty="0" smtClean="0"/>
              <a:t>No correlations between the </a:t>
            </a:r>
            <a:r>
              <a:rPr lang="en-IE" sz="2200" i="1" dirty="0" smtClean="0"/>
              <a:t>D</a:t>
            </a:r>
            <a:r>
              <a:rPr lang="en-IE" sz="2200" dirty="0" smtClean="0"/>
              <a:t>-Score and the AFA nor did it predict behavioural intentions </a:t>
            </a:r>
          </a:p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425" y="1556792"/>
            <a:ext cx="574357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Self-Esteem</a:t>
            </a:r>
            <a:endParaRPr lang="en-I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3826768" cy="4552928"/>
          </a:xfrm>
        </p:spPr>
        <p:txBody>
          <a:bodyPr/>
          <a:lstStyle/>
          <a:p>
            <a:r>
              <a:rPr lang="en-IE" sz="2000" dirty="0" err="1" smtClean="0"/>
              <a:t>Vahey</a:t>
            </a:r>
            <a:r>
              <a:rPr lang="en-IE" sz="2000" dirty="0" smtClean="0"/>
              <a:t>, Barnes-Holmes, Barnes-Holmes &amp; Stewart (2009)</a:t>
            </a:r>
          </a:p>
          <a:p>
            <a:pPr lvl="1"/>
            <a:r>
              <a:rPr lang="en-IE" sz="1600" dirty="0" smtClean="0"/>
              <a:t>Participants consisted of undergraduates and 2 sets of convicted prisoners</a:t>
            </a:r>
            <a:endParaRPr lang="en-IE" dirty="0" smtClean="0"/>
          </a:p>
          <a:p>
            <a:pPr lvl="1"/>
            <a:r>
              <a:rPr lang="en-IE" sz="1600" dirty="0" smtClean="0"/>
              <a:t>Overall </a:t>
            </a:r>
            <a:r>
              <a:rPr lang="en-IE" sz="1600" i="1" dirty="0" smtClean="0"/>
              <a:t>D</a:t>
            </a:r>
            <a:r>
              <a:rPr lang="en-IE" sz="1600" dirty="0" smtClean="0"/>
              <a:t>-IRAP score correlated significantly with a feelings thermometer (</a:t>
            </a:r>
            <a:r>
              <a:rPr lang="en-IE" sz="1600" i="1" dirty="0" smtClean="0"/>
              <a:t>r</a:t>
            </a:r>
            <a:r>
              <a:rPr lang="pt-BR" sz="1600" dirty="0" smtClean="0"/>
              <a:t>= .34, </a:t>
            </a:r>
            <a:r>
              <a:rPr lang="pt-BR" sz="1600" i="1" dirty="0" smtClean="0"/>
              <a:t>p</a:t>
            </a:r>
            <a:r>
              <a:rPr lang="pt-BR" sz="1600" dirty="0" smtClean="0"/>
              <a:t> = .024)</a:t>
            </a:r>
            <a:endParaRPr lang="en-IE" sz="1600" dirty="0" smtClean="0"/>
          </a:p>
          <a:p>
            <a:pPr lvl="1"/>
            <a:r>
              <a:rPr lang="en-IE" sz="1600" dirty="0" smtClean="0"/>
              <a:t>Students and prisoners in the  open area block produced stronger effects than the main block prisoners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6" name="Picture 5" descr="prisoner self esteem IR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96387" y="1700808"/>
            <a:ext cx="5347613" cy="43204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68144" y="6381328"/>
            <a:ext cx="165618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/>
              <a:t>7</a:t>
            </a:r>
            <a:r>
              <a:rPr lang="en-IE" dirty="0" smtClean="0"/>
              <a:t>0% accuracy</a:t>
            </a:r>
            <a:endParaRPr lang="en-I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Eating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sz="2600" dirty="0" err="1" smtClean="0"/>
              <a:t>Parling</a:t>
            </a:r>
            <a:r>
              <a:rPr lang="en-IE" sz="2600" dirty="0" smtClean="0"/>
              <a:t> et al. (in press)</a:t>
            </a:r>
          </a:p>
          <a:p>
            <a:r>
              <a:rPr lang="en-IE" sz="2600" dirty="0" smtClean="0"/>
              <a:t>Anorexia Nervosa (AN)</a:t>
            </a:r>
          </a:p>
          <a:p>
            <a:r>
              <a:rPr lang="en-IE" sz="2600" u="sng" dirty="0" smtClean="0"/>
              <a:t>Four IRAP conditions </a:t>
            </a:r>
            <a:r>
              <a:rPr lang="en-IE" sz="2600" dirty="0" smtClean="0"/>
              <a:t>targeting: (1) SELF (see right), (2) OTHERS, (3) THINNESS and (4) FATNESS</a:t>
            </a:r>
          </a:p>
          <a:p>
            <a:endParaRPr lang="en-IE" sz="2600" u="sng" dirty="0" smtClean="0"/>
          </a:p>
          <a:p>
            <a:r>
              <a:rPr lang="en-IE" sz="2600" u="sng" dirty="0" smtClean="0"/>
              <a:t>SELF IRAP</a:t>
            </a:r>
          </a:p>
          <a:p>
            <a:r>
              <a:rPr lang="en-IE" sz="2600" dirty="0" smtClean="0"/>
              <a:t>Good-</a:t>
            </a:r>
            <a:r>
              <a:rPr lang="en-IE" sz="2600" dirty="0" err="1" smtClean="0"/>
              <a:t>MeThin</a:t>
            </a:r>
            <a:r>
              <a:rPr lang="en-IE" sz="2600" dirty="0" smtClean="0"/>
              <a:t> (pro-thin attitude) significant for AN group </a:t>
            </a:r>
          </a:p>
          <a:p>
            <a:r>
              <a:rPr lang="en-IE" sz="2600" dirty="0" smtClean="0"/>
              <a:t>Significantly stronger anti-fat attitude on the Bad-Me Fat trial-type for AN group</a:t>
            </a:r>
          </a:p>
          <a:p>
            <a:endParaRPr lang="en-IE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602128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75% accuracy, no latency criterion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16832"/>
            <a:ext cx="45339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4499992" y="4005064"/>
            <a:ext cx="2160240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Eating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394720" cy="4623816"/>
          </a:xfrm>
        </p:spPr>
        <p:txBody>
          <a:bodyPr>
            <a:normAutofit/>
          </a:bodyPr>
          <a:lstStyle/>
          <a:p>
            <a:r>
              <a:rPr lang="en-IE" sz="2400" u="sng" dirty="0" smtClean="0"/>
              <a:t>OTHER IRAP</a:t>
            </a:r>
          </a:p>
          <a:p>
            <a:r>
              <a:rPr lang="en-IE" sz="2400" dirty="0" smtClean="0"/>
              <a:t>Significant Pro-Fat bias for AN group in the Good-Others Fat trial-type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060848"/>
            <a:ext cx="47148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6588224" y="1988840"/>
            <a:ext cx="2160240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Eating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543296" cy="4623816"/>
          </a:xfrm>
        </p:spPr>
        <p:txBody>
          <a:bodyPr>
            <a:normAutofit/>
          </a:bodyPr>
          <a:lstStyle/>
          <a:p>
            <a:r>
              <a:rPr lang="en-IE" sz="2400" u="sng" dirty="0" smtClean="0"/>
              <a:t>THIN IRAP</a:t>
            </a:r>
          </a:p>
          <a:p>
            <a:r>
              <a:rPr lang="en-IE" sz="2400" dirty="0" smtClean="0"/>
              <a:t>AN group showed significantly stronger anti-fatness bias on the Bad-Fat (i.e., ‘I don’t want to be Fat’ trial-type).</a:t>
            </a:r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060848"/>
            <a:ext cx="46863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4067944" y="1988840"/>
            <a:ext cx="2160240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Eating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3543296" cy="4623816"/>
          </a:xfrm>
        </p:spPr>
        <p:txBody>
          <a:bodyPr>
            <a:normAutofit fontScale="70000" lnSpcReduction="20000"/>
          </a:bodyPr>
          <a:lstStyle/>
          <a:p>
            <a:r>
              <a:rPr lang="en-IE" u="sng" dirty="0" smtClean="0"/>
              <a:t>FAT IRAP</a:t>
            </a:r>
          </a:p>
          <a:p>
            <a:r>
              <a:rPr lang="en-IE" dirty="0" smtClean="0"/>
              <a:t>Significant pro-thinness attitudes</a:t>
            </a:r>
          </a:p>
          <a:p>
            <a:r>
              <a:rPr lang="en-IE" dirty="0" smtClean="0"/>
              <a:t>‘I must not be thin’ and ‘I can be thin’ significant for AN group</a:t>
            </a:r>
          </a:p>
          <a:p>
            <a:r>
              <a:rPr lang="en-IE" dirty="0" smtClean="0"/>
              <a:t>Overall, Stronger striving for thinness compared to avoiding of fatness</a:t>
            </a:r>
          </a:p>
          <a:p>
            <a:r>
              <a:rPr lang="en-IE" dirty="0" smtClean="0"/>
              <a:t>No correlation between explicit VAS ratings and trial-types except in </a:t>
            </a:r>
            <a:r>
              <a:rPr lang="en-GB" dirty="0" smtClean="0"/>
              <a:t>the Fat-IRAP trial type “I can be fat” and the corresponding rating on the explicit VAS measure “I can be fat” – “I must not be fat” in the AN group</a:t>
            </a:r>
            <a:endParaRPr lang="en-IE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44824"/>
            <a:ext cx="45148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283968" y="3573016"/>
            <a:ext cx="2160240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Oval 4"/>
          <p:cNvSpPr/>
          <p:nvPr/>
        </p:nvSpPr>
        <p:spPr>
          <a:xfrm>
            <a:off x="6444208" y="3573016"/>
            <a:ext cx="2160240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8115328" cy="4623816"/>
          </a:xfrm>
        </p:spPr>
        <p:txBody>
          <a:bodyPr>
            <a:normAutofit/>
          </a:bodyPr>
          <a:lstStyle/>
          <a:p>
            <a:r>
              <a:rPr lang="en-IE" dirty="0" smtClean="0"/>
              <a:t>Increased number of IRAP facilitates more questions i.e. Is it avoiding fatness / striving thinness? Does this just apply to themselves or stretch to others.</a:t>
            </a:r>
          </a:p>
          <a:p>
            <a:r>
              <a:rPr lang="en-IE" dirty="0" smtClean="0"/>
              <a:t>Allows for specificity to provide a greater picture of the cognitive mechanisms at </a:t>
            </a:r>
            <a:r>
              <a:rPr lang="en-IE" dirty="0" smtClean="0"/>
              <a:t>work</a:t>
            </a:r>
          </a:p>
          <a:p>
            <a:r>
              <a:rPr lang="en-IE" dirty="0" smtClean="0"/>
              <a:t>Thin and Fat IRAPs is an example of higher complexity</a:t>
            </a:r>
            <a:endParaRPr lang="en-IE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Smoking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5926"/>
            <a:ext cx="3394720" cy="4614874"/>
          </a:xfrm>
        </p:spPr>
        <p:txBody>
          <a:bodyPr>
            <a:normAutofit/>
          </a:bodyPr>
          <a:lstStyle/>
          <a:p>
            <a:r>
              <a:rPr lang="en-IE" sz="2400" dirty="0" err="1" smtClean="0"/>
              <a:t>Vahey</a:t>
            </a:r>
            <a:r>
              <a:rPr lang="en-IE" sz="2400" dirty="0" smtClean="0"/>
              <a:t> et al. (2010)  </a:t>
            </a:r>
          </a:p>
          <a:p>
            <a:r>
              <a:rPr lang="en-IE" sz="2400" i="1" dirty="0" smtClean="0"/>
              <a:t>N = </a:t>
            </a:r>
            <a:r>
              <a:rPr lang="en-IE" sz="2400" dirty="0" smtClean="0"/>
              <a:t>16 (8 smokers, 8 non-smokers)</a:t>
            </a:r>
            <a:endParaRPr lang="en-IE" sz="2400" i="1" dirty="0" smtClean="0"/>
          </a:p>
          <a:p>
            <a:r>
              <a:rPr lang="en-IE" sz="2400" dirty="0" smtClean="0"/>
              <a:t>Preparation IRAP prior to Smoking-IRAP</a:t>
            </a:r>
          </a:p>
          <a:p>
            <a:r>
              <a:rPr lang="en-IE" sz="2400" dirty="0" smtClean="0"/>
              <a:t>Stronger </a:t>
            </a:r>
            <a:r>
              <a:rPr lang="en-IE" sz="2400" i="1" dirty="0" smtClean="0"/>
              <a:t>D</a:t>
            </a:r>
            <a:r>
              <a:rPr lang="en-IE" sz="2400" dirty="0" smtClean="0"/>
              <a:t>-Score in Smoker-Acceptance trial-types for the </a:t>
            </a:r>
            <a:r>
              <a:rPr lang="en-IE" sz="2400" dirty="0" smtClean="0">
                <a:solidFill>
                  <a:srgbClr val="FF0000"/>
                </a:solidFill>
              </a:rPr>
              <a:t>Smoker</a:t>
            </a:r>
            <a:r>
              <a:rPr lang="en-IE" sz="2400" dirty="0" smtClean="0"/>
              <a:t> group (</a:t>
            </a:r>
            <a:r>
              <a:rPr lang="en-IE" sz="2400" i="1" dirty="0" smtClean="0"/>
              <a:t>D</a:t>
            </a:r>
            <a:r>
              <a:rPr lang="en-IE" sz="2400" dirty="0" smtClean="0"/>
              <a:t>=0.21)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86314" y="1928802"/>
            <a:ext cx="4114800" cy="461487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786314" y="1928802"/>
            <a:ext cx="4114800" cy="4614874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en-I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5517232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70% </a:t>
            </a:r>
            <a:r>
              <a:rPr lang="en-IE" dirty="0" smtClean="0"/>
              <a:t>accuracy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844824"/>
            <a:ext cx="49815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6372200" y="1772816"/>
            <a:ext cx="2160240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Smoking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Smokers had a pro-smoking bias i.e., smokers related social acceptance with smoking. Non-smokers did not.</a:t>
            </a:r>
          </a:p>
          <a:p>
            <a:r>
              <a:rPr lang="en-IE" sz="2400" dirty="0" smtClean="0"/>
              <a:t>Contributes to smoking susceptibly </a:t>
            </a:r>
          </a:p>
          <a:p>
            <a:r>
              <a:rPr lang="en-IE" sz="2400" dirty="0" smtClean="0"/>
              <a:t>Verbal history of the participants might not necessarily have derived any evaluative bias on the topic (i.e., </a:t>
            </a:r>
            <a:r>
              <a:rPr lang="en-IE" sz="2400" dirty="0" err="1" smtClean="0"/>
              <a:t>Nonsmokers’</a:t>
            </a:r>
            <a:r>
              <a:rPr lang="en-IE" sz="2400" dirty="0" smtClean="0"/>
              <a:t> biases)</a:t>
            </a:r>
          </a:p>
          <a:p>
            <a:endParaRPr lang="en-IE" sz="2400" dirty="0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800" dirty="0" smtClean="0"/>
              <a:t>Small </a:t>
            </a:r>
            <a:r>
              <a:rPr lang="en-IE" sz="2800" i="1" dirty="0" smtClean="0"/>
              <a:t>N </a:t>
            </a:r>
            <a:r>
              <a:rPr lang="en-IE" sz="2800" dirty="0" smtClean="0"/>
              <a:t>limits conclusions</a:t>
            </a:r>
            <a:endParaRPr lang="en-IE" sz="2800" i="1" dirty="0" smtClean="0"/>
          </a:p>
          <a:p>
            <a:r>
              <a:rPr lang="en-IE" sz="2800" dirty="0" smtClean="0"/>
              <a:t>Sampling methods should be refined (e.g., are non-smokers ex-smokers etc.)...verbal history!</a:t>
            </a:r>
          </a:p>
          <a:p>
            <a:r>
              <a:rPr lang="en-IE" sz="2800" dirty="0" smtClean="0"/>
              <a:t>Preparation IRAP not always </a:t>
            </a:r>
            <a:r>
              <a:rPr lang="en-IE" sz="2800" dirty="0" smtClean="0"/>
              <a:t>necessary but can be useful to familiarise participants with the task</a:t>
            </a:r>
          </a:p>
          <a:p>
            <a:r>
              <a:rPr lang="en-IE" sz="2800" dirty="0" smtClean="0"/>
              <a:t>Importance </a:t>
            </a:r>
            <a:r>
              <a:rPr lang="en-IE" sz="2800" dirty="0" smtClean="0"/>
              <a:t>of Latency and Accuracy during practice blocks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Smoking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2686040" cy="4625609"/>
          </a:xfrm>
        </p:spPr>
        <p:txBody>
          <a:bodyPr>
            <a:normAutofit fontScale="85000" lnSpcReduction="20000"/>
          </a:bodyPr>
          <a:lstStyle/>
          <a:p>
            <a:r>
              <a:rPr lang="en-IE" sz="2400" dirty="0" err="1" smtClean="0"/>
              <a:t>Vahey</a:t>
            </a:r>
            <a:r>
              <a:rPr lang="en-IE" sz="2400" dirty="0" smtClean="0"/>
              <a:t> et al. Extended previous research to change attitudes</a:t>
            </a:r>
          </a:p>
          <a:p>
            <a:endParaRPr lang="en-IE" sz="2400" dirty="0" smtClean="0"/>
          </a:p>
          <a:p>
            <a:r>
              <a:rPr lang="en-IE" sz="2400" dirty="0" smtClean="0"/>
              <a:t>Measured attitudes towards quitting smoking</a:t>
            </a:r>
          </a:p>
          <a:p>
            <a:endParaRPr lang="en-IE" sz="2400" dirty="0" smtClean="0"/>
          </a:p>
          <a:p>
            <a:r>
              <a:rPr lang="en-IE" sz="2400" u="sng" dirty="0" smtClean="0"/>
              <a:t>Trial-Types: </a:t>
            </a:r>
            <a:r>
              <a:rPr lang="en-IE" sz="2400" dirty="0" smtClean="0"/>
              <a:t>Quitting Feels Good (Gain)</a:t>
            </a:r>
          </a:p>
          <a:p>
            <a:r>
              <a:rPr lang="en-IE" sz="2400" dirty="0" smtClean="0"/>
              <a:t>Quitting Feels Bad (Loss)</a:t>
            </a:r>
          </a:p>
          <a:p>
            <a:r>
              <a:rPr lang="en-IE" sz="2400" dirty="0" smtClean="0"/>
              <a:t>Ready when I feel Good (Gain)</a:t>
            </a:r>
          </a:p>
          <a:p>
            <a:r>
              <a:rPr lang="en-IE" sz="2400" dirty="0" smtClean="0"/>
              <a:t>Ready when I feel bad (Loss)</a:t>
            </a:r>
            <a:endParaRPr lang="en-IE" sz="2000" dirty="0" smtClean="0"/>
          </a:p>
          <a:p>
            <a:pPr lvl="1"/>
            <a:endParaRPr lang="en-IE" dirty="0" smtClean="0"/>
          </a:p>
          <a:p>
            <a:endParaRPr lang="en-IE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1643050"/>
            <a:ext cx="5786446" cy="5016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Smoking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IE" dirty="0" smtClean="0"/>
              <a:t>3 intervention methods:</a:t>
            </a:r>
          </a:p>
          <a:p>
            <a:pPr lvl="1">
              <a:buFont typeface="Wingdings" pitchFamily="2" charset="2"/>
              <a:buChar char="§"/>
            </a:pPr>
            <a:r>
              <a:rPr lang="en-IE" dirty="0" smtClean="0"/>
              <a:t>(1) acceptance, </a:t>
            </a:r>
          </a:p>
          <a:p>
            <a:pPr lvl="1">
              <a:buFont typeface="Wingdings" pitchFamily="2" charset="2"/>
              <a:buChar char="§"/>
            </a:pPr>
            <a:r>
              <a:rPr lang="en-IE" dirty="0" smtClean="0"/>
              <a:t>(2) avoidance and </a:t>
            </a:r>
          </a:p>
          <a:p>
            <a:pPr lvl="1">
              <a:buFont typeface="Wingdings" pitchFamily="2" charset="2"/>
              <a:buChar char="§"/>
            </a:pPr>
            <a:r>
              <a:rPr lang="en-IE" dirty="0" smtClean="0"/>
              <a:t>(3) placebo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Self-Esteem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700808"/>
            <a:ext cx="3024336" cy="4551808"/>
          </a:xfrm>
        </p:spPr>
        <p:txBody>
          <a:bodyPr>
            <a:normAutofit/>
          </a:bodyPr>
          <a:lstStyle/>
          <a:p>
            <a:r>
              <a:rPr lang="en-IE" sz="2000" dirty="0" smtClean="0"/>
              <a:t>Overall </a:t>
            </a:r>
            <a:r>
              <a:rPr lang="en-IE" sz="2000" i="1" dirty="0" smtClean="0"/>
              <a:t>D</a:t>
            </a:r>
            <a:r>
              <a:rPr lang="en-IE" sz="2000" dirty="0" smtClean="0"/>
              <a:t>-score correlated with Rosenberg Self-Esteem Scale (</a:t>
            </a:r>
            <a:r>
              <a:rPr lang="en-IE" sz="2000" i="1" dirty="0" smtClean="0"/>
              <a:t>r </a:t>
            </a:r>
            <a:r>
              <a:rPr lang="en-IE" sz="2000" dirty="0" smtClean="0"/>
              <a:t>= .65, </a:t>
            </a:r>
            <a:r>
              <a:rPr lang="en-IE" sz="2000" i="1" dirty="0" smtClean="0"/>
              <a:t>p</a:t>
            </a:r>
            <a:r>
              <a:rPr lang="en-IE" sz="2000" dirty="0" smtClean="0"/>
              <a:t> &lt; .01)</a:t>
            </a:r>
          </a:p>
        </p:txBody>
      </p:sp>
      <p:pic>
        <p:nvPicPr>
          <p:cNvPr id="5" name="Content Placeholder 4" descr="esteemno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85099" y="1916832"/>
            <a:ext cx="5658901" cy="4032448"/>
          </a:xfrm>
        </p:spPr>
      </p:pic>
      <p:sp>
        <p:nvSpPr>
          <p:cNvPr id="6" name="TextBox 5"/>
          <p:cNvSpPr txBox="1"/>
          <p:nvPr/>
        </p:nvSpPr>
        <p:spPr>
          <a:xfrm>
            <a:off x="4572000" y="6309320"/>
            <a:ext cx="244827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/>
              <a:t>80% accuracy, 3000ms</a:t>
            </a:r>
            <a:endParaRPr lang="en-I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Smoking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Acceptance Intervention</a:t>
            </a:r>
          </a:p>
          <a:p>
            <a:pPr lvl="1"/>
            <a:r>
              <a:rPr lang="en-IE" sz="2000" dirty="0" smtClean="0"/>
              <a:t>encouraged participants to deliberate about message content in a non-disputative manner incorporating their personal values</a:t>
            </a:r>
          </a:p>
          <a:p>
            <a:endParaRPr lang="en-IE" sz="2400" dirty="0" smtClean="0"/>
          </a:p>
          <a:p>
            <a:r>
              <a:rPr lang="en-IE" sz="2400" dirty="0" smtClean="0"/>
              <a:t>Avoidance Intervention</a:t>
            </a:r>
          </a:p>
          <a:p>
            <a:pPr lvl="1"/>
            <a:r>
              <a:rPr lang="en-IE" sz="2000" dirty="0" smtClean="0"/>
              <a:t>the corresponding avoidance videos essentially encouraged participants to engage in disputation of the message content whenever they felt it upset them pointlessly</a:t>
            </a:r>
          </a:p>
          <a:p>
            <a:pPr lvl="1"/>
            <a:endParaRPr lang="en-IE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Smoking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IRAPs before and after quitting </a:t>
            </a:r>
          </a:p>
          <a:p>
            <a:endParaRPr lang="en-IE" sz="2400" dirty="0" smtClean="0"/>
          </a:p>
          <a:p>
            <a:r>
              <a:rPr lang="en-IE" sz="2400" dirty="0" smtClean="0"/>
              <a:t>both trial-types (i.e. Gain and Loss</a:t>
            </a:r>
            <a:r>
              <a:rPr lang="en-IE" sz="2400" dirty="0" smtClean="0"/>
              <a:t>) in </a:t>
            </a:r>
            <a:r>
              <a:rPr lang="en-IE" sz="2400" dirty="0" smtClean="0"/>
              <a:t>the acceptance conditions, successfully introduced a favourable implicit attitude of the immediate prospect of quitting where </a:t>
            </a:r>
            <a:r>
              <a:rPr lang="en-IE" sz="2400" dirty="0" smtClean="0"/>
              <a:t>none existed at </a:t>
            </a:r>
            <a:r>
              <a:rPr lang="en-IE" sz="2400" dirty="0" smtClean="0"/>
              <a:t>baseline.</a:t>
            </a:r>
          </a:p>
          <a:p>
            <a:endParaRPr lang="en-IE" sz="2400" dirty="0" smtClean="0"/>
          </a:p>
          <a:p>
            <a:r>
              <a:rPr lang="en-IE" sz="2400" dirty="0" smtClean="0"/>
              <a:t>75% of Loss-Acceptance Group agreed to return for a 30 minute video intervention to support their quitting</a:t>
            </a:r>
          </a:p>
          <a:p>
            <a:pPr>
              <a:buNone/>
            </a:pPr>
            <a:endParaRPr lang="en-IE" dirty="0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800" dirty="0" smtClean="0"/>
              <a:t>Trial-Types useful when designing intervention to see what aspect of behaviour requires targeting, e.g., Quitting Smoking is a  Loss </a:t>
            </a:r>
          </a:p>
          <a:p>
            <a:endParaRPr lang="en-IE" sz="2800" dirty="0" smtClean="0"/>
          </a:p>
          <a:p>
            <a:r>
              <a:rPr lang="en-IE" sz="2800" dirty="0" smtClean="0"/>
              <a:t>Example of a perfectly designed IRAP and intervention</a:t>
            </a:r>
            <a:endParaRPr lang="en-US" sz="28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Designing your own IRAP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dirty="0" smtClean="0"/>
              <a:t>Choose the most accurate and simple sample and target stimuli which captures the construct you are measuring – the participant must be able to do it! -&gt; Look at explicit measures for ideas of stimuli</a:t>
            </a:r>
          </a:p>
          <a:p>
            <a:r>
              <a:rPr lang="en-IE" sz="2400" dirty="0" smtClean="0"/>
              <a:t>The relational response options must be salient and simple </a:t>
            </a:r>
          </a:p>
          <a:p>
            <a:r>
              <a:rPr lang="en-IE" sz="2400" dirty="0" smtClean="0"/>
              <a:t>Use pictures is possible</a:t>
            </a:r>
          </a:p>
          <a:p>
            <a:r>
              <a:rPr lang="en-IE" sz="2400" dirty="0" smtClean="0"/>
              <a:t>Some samples have no natural opposite so it may be difficult to choose one e.g., phobias </a:t>
            </a:r>
          </a:p>
          <a:p>
            <a:r>
              <a:rPr lang="en-IE" sz="2400" dirty="0" smtClean="0"/>
              <a:t>Practice </a:t>
            </a:r>
            <a:r>
              <a:rPr lang="en-IE" sz="2400" dirty="0" smtClean="0"/>
              <a:t>IRAP yourself first!</a:t>
            </a:r>
          </a:p>
          <a:p>
            <a:endParaRPr lang="en-IE" sz="2400" dirty="0" smtClean="0"/>
          </a:p>
          <a:p>
            <a:endParaRPr lang="en-IE" sz="2400" dirty="0" smtClean="0"/>
          </a:p>
          <a:p>
            <a:endParaRPr lang="en-IE" dirty="0" smtClean="0"/>
          </a:p>
          <a:p>
            <a:endParaRPr lang="en-IE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Administration of the IRAP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All IRAP data collection is done on a one-to-one basis and FAQ and Experimenter’s Script can be obtained by emailing us</a:t>
            </a:r>
          </a:p>
          <a:p>
            <a:r>
              <a:rPr lang="en-GB" sz="2400" dirty="0" smtClean="0"/>
              <a:t>Tell Participants the responding rule and explain the difficulty of the task</a:t>
            </a:r>
          </a:p>
          <a:p>
            <a:r>
              <a:rPr lang="en-GB" sz="2400" dirty="0" smtClean="0"/>
              <a:t>Don’t let participants sacrifice accuracy for speed (See FAQ sheet)</a:t>
            </a:r>
          </a:p>
          <a:p>
            <a:r>
              <a:rPr lang="en-GB" sz="2400" dirty="0" smtClean="0"/>
              <a:t>Attrition rates of &gt;10% suggests that there is something wrong </a:t>
            </a:r>
          </a:p>
          <a:p>
            <a:pPr lvl="1"/>
            <a:r>
              <a:rPr lang="en-GB" sz="1600" dirty="0" smtClean="0"/>
              <a:t>Use Experimenter’s</a:t>
            </a:r>
            <a:r>
              <a:rPr lang="en-IE" sz="1600" dirty="0" smtClean="0"/>
              <a:t> Script or contact </a:t>
            </a:r>
            <a:r>
              <a:rPr lang="en-IE" sz="1600" dirty="0" smtClean="0">
                <a:hlinkClick r:id="rId2"/>
              </a:rPr>
              <a:t>Dermot.Barnes-Holmes@nuim.ie</a:t>
            </a:r>
            <a:endParaRPr lang="en-IE" sz="1600" dirty="0" smtClean="0"/>
          </a:p>
          <a:p>
            <a:r>
              <a:rPr lang="en-GB" sz="2400" dirty="0" smtClean="0"/>
              <a:t>Happy </a:t>
            </a:r>
            <a:r>
              <a:rPr lang="en-GB" sz="2400" dirty="0" err="1" smtClean="0"/>
              <a:t>IRAPing</a:t>
            </a:r>
            <a:r>
              <a:rPr lang="en-GB" sz="2400" dirty="0" smtClean="0"/>
              <a:t> </a:t>
            </a:r>
            <a:r>
              <a:rPr lang="en-GB" sz="2400" dirty="0" smtClean="0">
                <a:sym typeface="Wingdings" pitchFamily="2" charset="2"/>
              </a:rPr>
              <a:t> </a:t>
            </a:r>
            <a:endParaRPr lang="en-GB" sz="2400" dirty="0" smtClean="0"/>
          </a:p>
          <a:p>
            <a:endParaRPr lang="en-GB" dirty="0" smtClean="0"/>
          </a:p>
          <a:p>
            <a:endParaRPr lang="en-IE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Introduction to the IRAP Part 2: Clinical Applications</a:t>
            </a:r>
            <a:endParaRPr lang="en-IE" dirty="0"/>
          </a:p>
        </p:txBody>
      </p:sp>
      <p:sp>
        <p:nvSpPr>
          <p:cNvPr id="3" name="TextBox 2"/>
          <p:cNvSpPr txBox="1"/>
          <p:nvPr/>
        </p:nvSpPr>
        <p:spPr>
          <a:xfrm>
            <a:off x="4932040" y="5229200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u="sng" dirty="0" smtClean="0"/>
              <a:t>Email: </a:t>
            </a:r>
            <a:r>
              <a:rPr lang="en-IE" dirty="0" smtClean="0"/>
              <a:t>	</a:t>
            </a:r>
          </a:p>
          <a:p>
            <a:r>
              <a:rPr lang="en-IE" dirty="0" smtClean="0"/>
              <a:t>Ciara.Mcenteggart@nuim.ie</a:t>
            </a:r>
          </a:p>
          <a:p>
            <a:r>
              <a:rPr lang="en-IE" dirty="0" smtClean="0"/>
              <a:t>Emma.Nicholson@nuim.ie</a:t>
            </a:r>
          </a:p>
          <a:p>
            <a:r>
              <a:rPr lang="en-IE" dirty="0" smtClean="0"/>
              <a:t>Yvonne.Barnes-Holmes@nuim.ie</a:t>
            </a:r>
          </a:p>
          <a:p>
            <a:r>
              <a:rPr lang="en-IE" dirty="0" smtClean="0"/>
              <a:t>Dermot.Barnes-Holmes@nuim.ie </a:t>
            </a:r>
            <a:endParaRPr lang="en-I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0"/>
            <a:ext cx="2784475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695728" y="242088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NUI Maynooth, Ireland</a:t>
            </a:r>
            <a:endParaRPr lang="en-I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Self-Esteem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2530624" cy="4480920"/>
          </a:xfrm>
        </p:spPr>
        <p:txBody>
          <a:bodyPr/>
          <a:lstStyle/>
          <a:p>
            <a:r>
              <a:rPr lang="en-IE" sz="2400" dirty="0" smtClean="0"/>
              <a:t>No significant correlations with </a:t>
            </a:r>
            <a:r>
              <a:rPr lang="en-IE" sz="2400" dirty="0" err="1" smtClean="0"/>
              <a:t>explicits</a:t>
            </a:r>
            <a:r>
              <a:rPr lang="en-IE" sz="2400" dirty="0" smtClean="0"/>
              <a:t> found.</a:t>
            </a:r>
          </a:p>
          <a:p>
            <a:endParaRPr lang="en-IE" dirty="0"/>
          </a:p>
        </p:txBody>
      </p:sp>
      <p:pic>
        <p:nvPicPr>
          <p:cNvPr id="5" name="Content Placeholder 4" descr="esteemother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35553" y="1988840"/>
            <a:ext cx="5451247" cy="3888432"/>
          </a:xfrm>
        </p:spPr>
      </p:pic>
      <p:sp>
        <p:nvSpPr>
          <p:cNvPr id="7" name="TextBox 6"/>
          <p:cNvSpPr txBox="1"/>
          <p:nvPr/>
        </p:nvSpPr>
        <p:spPr>
          <a:xfrm>
            <a:off x="6740624" y="6533728"/>
            <a:ext cx="237626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/>
              <a:t>80% accuracy, 3000ms</a:t>
            </a:r>
            <a:endParaRPr lang="en-I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Self-Esteem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3034680" cy="4624936"/>
          </a:xfrm>
        </p:spPr>
        <p:txBody>
          <a:bodyPr/>
          <a:lstStyle/>
          <a:p>
            <a:r>
              <a:rPr lang="en-IE" sz="2400" dirty="0" smtClean="0"/>
              <a:t>Overall </a:t>
            </a:r>
            <a:r>
              <a:rPr lang="en-IE" sz="2400" i="1" dirty="0" smtClean="0"/>
              <a:t>D</a:t>
            </a:r>
            <a:r>
              <a:rPr lang="en-IE" sz="2400" dirty="0" smtClean="0"/>
              <a:t>-score correlated with Rosenberg Self-Esteem Scale (</a:t>
            </a:r>
            <a:r>
              <a:rPr lang="en-IE" sz="2400" i="1" dirty="0" smtClean="0"/>
              <a:t>r </a:t>
            </a:r>
            <a:r>
              <a:rPr lang="en-IE" sz="2400" dirty="0" smtClean="0"/>
              <a:t>= .46, </a:t>
            </a:r>
            <a:r>
              <a:rPr lang="en-IE" sz="2400" i="1" dirty="0" smtClean="0"/>
              <a:t>p</a:t>
            </a:r>
            <a:r>
              <a:rPr lang="en-IE" sz="2400" dirty="0" smtClean="0"/>
              <a:t> &lt; .05)</a:t>
            </a:r>
          </a:p>
          <a:p>
            <a:endParaRPr lang="en-IE" dirty="0"/>
          </a:p>
        </p:txBody>
      </p:sp>
      <p:pic>
        <p:nvPicPr>
          <p:cNvPr id="5" name="Content Placeholder 4" descr="esteemshould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844824"/>
            <a:ext cx="5557849" cy="3960440"/>
          </a:xfrm>
        </p:spPr>
      </p:pic>
      <p:sp>
        <p:nvSpPr>
          <p:cNvPr id="6" name="TextBox 5"/>
          <p:cNvSpPr txBox="1"/>
          <p:nvPr/>
        </p:nvSpPr>
        <p:spPr>
          <a:xfrm>
            <a:off x="5580112" y="6309320"/>
            <a:ext cx="244827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/>
              <a:t>80% accuracy, 3000ms</a:t>
            </a:r>
            <a:endParaRPr lang="en-I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Comments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/>
              <a:t>Each study confirmed the hypothesis that people tend to view the self as positive</a:t>
            </a:r>
          </a:p>
          <a:p>
            <a:r>
              <a:rPr lang="en-IE" sz="2400" dirty="0" smtClean="0"/>
              <a:t>It appears that when measuring self-esteem it is important to focus on the self only and not others</a:t>
            </a:r>
          </a:p>
          <a:p>
            <a:r>
              <a:rPr lang="en-IE" sz="2400" dirty="0" smtClean="0"/>
              <a:t>Regarding the study by </a:t>
            </a:r>
            <a:r>
              <a:rPr lang="en-IE" sz="2400" dirty="0" err="1" smtClean="0"/>
              <a:t>Vahey</a:t>
            </a:r>
            <a:r>
              <a:rPr lang="en-IE" sz="2400" dirty="0" smtClean="0"/>
              <a:t> et al. (2009), the use of the self (i.e., name/I am) as the response option may be challenging for participants so it may be helpful to use the self as the sample or target</a:t>
            </a:r>
          </a:p>
          <a:p>
            <a:r>
              <a:rPr lang="en-IE" sz="2400" dirty="0" smtClean="0"/>
              <a:t>Highlights that criterion on the IRAP should be </a:t>
            </a:r>
            <a:r>
              <a:rPr lang="en-IE" sz="2400" dirty="0" err="1" smtClean="0"/>
              <a:t>achieveable</a:t>
            </a:r>
            <a:r>
              <a:rPr lang="en-IE" sz="2400" dirty="0" smtClean="0"/>
              <a:t> for participants, so trial runs are important</a:t>
            </a:r>
          </a:p>
          <a:p>
            <a:pPr lvl="1"/>
            <a:endParaRPr lang="en-IE" sz="20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Depression</a:t>
            </a:r>
            <a:endParaRPr lang="en-IE" dirty="0"/>
          </a:p>
        </p:txBody>
      </p:sp>
      <p:pic>
        <p:nvPicPr>
          <p:cNvPr id="6" name="Content Placeholder 5" descr="Depression trialtype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62128" y="1772816"/>
            <a:ext cx="4392488" cy="4392488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39552" y="1700808"/>
            <a:ext cx="3672408" cy="4695824"/>
          </a:xfrm>
        </p:spPr>
        <p:txBody>
          <a:bodyPr>
            <a:normAutofit/>
          </a:bodyPr>
          <a:lstStyle/>
          <a:p>
            <a:r>
              <a:rPr lang="en-IE" sz="1800" dirty="0" smtClean="0"/>
              <a:t>Hussey &amp; Barnes-Holmes (in press)</a:t>
            </a:r>
          </a:p>
          <a:p>
            <a:r>
              <a:rPr lang="en-IE" sz="1800" dirty="0" smtClean="0"/>
              <a:t>No significant difference in </a:t>
            </a:r>
            <a:r>
              <a:rPr lang="en-IE" sz="1800" i="1" dirty="0" smtClean="0"/>
              <a:t>D</a:t>
            </a:r>
            <a:r>
              <a:rPr lang="en-IE" sz="1800" dirty="0" smtClean="0"/>
              <a:t>-IRAP scores between a high and low depressive group at baseline</a:t>
            </a:r>
          </a:p>
          <a:p>
            <a:r>
              <a:rPr lang="en-IE" sz="1800" dirty="0" smtClean="0"/>
              <a:t>Following a sad mood induction, the high depressive group produced a significant decrease in implicit positive emotion while the low depressive group did not (</a:t>
            </a:r>
            <a:r>
              <a:rPr lang="en-IE" sz="1800" i="1" dirty="0"/>
              <a:t>t</a:t>
            </a:r>
            <a:r>
              <a:rPr lang="en-IE" sz="1800" dirty="0"/>
              <a:t>(28) = 2.05, </a:t>
            </a:r>
            <a:r>
              <a:rPr lang="en-IE" sz="1800" i="1" dirty="0"/>
              <a:t>p</a:t>
            </a:r>
            <a:r>
              <a:rPr lang="en-IE" sz="1800" dirty="0"/>
              <a:t> = 0.05 </a:t>
            </a:r>
            <a:r>
              <a:rPr lang="en-IE" sz="1800" dirty="0" smtClean="0"/>
              <a:t>).</a:t>
            </a:r>
          </a:p>
          <a:p>
            <a:endParaRPr lang="en-IE" sz="2400" dirty="0" smtClean="0"/>
          </a:p>
          <a:p>
            <a:endParaRPr lang="en-IE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630932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80% accuracy, 3000ms</a:t>
            </a:r>
            <a:endParaRPr lang="en-I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Depression</a:t>
            </a:r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Participants more readily responded to the self as non-depressed</a:t>
            </a:r>
          </a:p>
          <a:p>
            <a:r>
              <a:rPr lang="en-US" sz="2000" dirty="0" smtClean="0"/>
              <a:t>Overall </a:t>
            </a:r>
            <a:r>
              <a:rPr lang="en-US" sz="2000" i="1" dirty="0" smtClean="0"/>
              <a:t>D</a:t>
            </a:r>
            <a:r>
              <a:rPr lang="en-US" sz="2000" dirty="0" smtClean="0"/>
              <a:t>-score did not correlate with explicit measures (</a:t>
            </a:r>
            <a:r>
              <a:rPr lang="en-US" sz="2000" i="1" dirty="0" smtClean="0"/>
              <a:t>p’s</a:t>
            </a:r>
            <a:r>
              <a:rPr lang="en-US" sz="2000" dirty="0" smtClean="0"/>
              <a:t> &gt; .5)</a:t>
            </a:r>
            <a:endParaRPr lang="en-US" sz="2000" dirty="0"/>
          </a:p>
        </p:txBody>
      </p:sp>
      <p:pic>
        <p:nvPicPr>
          <p:cNvPr id="8" name="Content Placeholder 7" descr="depressiontt.pn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509" b="-21509"/>
          <a:stretch/>
        </p:blipFill>
        <p:spPr>
          <a:xfrm>
            <a:off x="4427984" y="1340768"/>
            <a:ext cx="4517330" cy="5172557"/>
          </a:xfrm>
        </p:spPr>
      </p:pic>
      <p:sp>
        <p:nvSpPr>
          <p:cNvPr id="10" name="TextBox 9"/>
          <p:cNvSpPr txBox="1"/>
          <p:nvPr/>
        </p:nvSpPr>
        <p:spPr>
          <a:xfrm>
            <a:off x="6372200" y="6165304"/>
            <a:ext cx="237626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E" dirty="0" smtClean="0"/>
              <a:t>80% accuracy, 4000ms</a:t>
            </a:r>
            <a:endParaRPr lang="en-IE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1301</TotalTime>
  <Words>2084</Words>
  <Application>Microsoft Macintosh PowerPoint</Application>
  <PresentationFormat>On-screen Show (4:3)</PresentationFormat>
  <Paragraphs>227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Module</vt:lpstr>
      <vt:lpstr>Introduction to the IRAP Part 2: Clinical Applications</vt:lpstr>
      <vt:lpstr>Overview of Workshop </vt:lpstr>
      <vt:lpstr>Self-Esteem</vt:lpstr>
      <vt:lpstr>Self-Esteem</vt:lpstr>
      <vt:lpstr>Self-Esteem</vt:lpstr>
      <vt:lpstr>Self-Esteem</vt:lpstr>
      <vt:lpstr>Comments</vt:lpstr>
      <vt:lpstr>Depression</vt:lpstr>
      <vt:lpstr>Depression</vt:lpstr>
      <vt:lpstr>Comments</vt:lpstr>
      <vt:lpstr>Spider Fear</vt:lpstr>
      <vt:lpstr>Spider Fear</vt:lpstr>
      <vt:lpstr>Spider Fear</vt:lpstr>
      <vt:lpstr>Comments</vt:lpstr>
      <vt:lpstr>Disgust and OCD</vt:lpstr>
      <vt:lpstr>Disgust and OCD</vt:lpstr>
      <vt:lpstr>Disgust and OCD</vt:lpstr>
      <vt:lpstr>Comments</vt:lpstr>
      <vt:lpstr>Thought Suppression &amp; Acceptance</vt:lpstr>
      <vt:lpstr>Comments</vt:lpstr>
      <vt:lpstr>Stigmatisation </vt:lpstr>
      <vt:lpstr>Comments</vt:lpstr>
      <vt:lpstr>Sex Offending </vt:lpstr>
      <vt:lpstr>Comments</vt:lpstr>
      <vt:lpstr>Cocaine Dependence</vt:lpstr>
      <vt:lpstr>Cocaine Dependence </vt:lpstr>
      <vt:lpstr>Cocaine Dependence</vt:lpstr>
      <vt:lpstr>Comments</vt:lpstr>
      <vt:lpstr>Weight </vt:lpstr>
      <vt:lpstr>Eating Disorders</vt:lpstr>
      <vt:lpstr>Eating Disorders</vt:lpstr>
      <vt:lpstr>Eating Disorders</vt:lpstr>
      <vt:lpstr>Eating Disorders</vt:lpstr>
      <vt:lpstr>Comments</vt:lpstr>
      <vt:lpstr>Smoking</vt:lpstr>
      <vt:lpstr>Smoking</vt:lpstr>
      <vt:lpstr>Comments</vt:lpstr>
      <vt:lpstr>Smoking Intervention</vt:lpstr>
      <vt:lpstr>Smoking Intervention</vt:lpstr>
      <vt:lpstr>Smoking Intervention</vt:lpstr>
      <vt:lpstr>Smoking Intervention</vt:lpstr>
      <vt:lpstr>Comments</vt:lpstr>
      <vt:lpstr>Designing your own IRAP</vt:lpstr>
      <vt:lpstr>Administration of the IRAP</vt:lpstr>
      <vt:lpstr>Introduction to the IRAP Part 2: Clinical Applications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IRAP Part 2: Clinical Applications</dc:title>
  <dc:creator>pboran</dc:creator>
  <cp:lastModifiedBy>Emma Nicholson</cp:lastModifiedBy>
  <cp:revision>577</cp:revision>
  <dcterms:created xsi:type="dcterms:W3CDTF">2012-06-21T09:15:45Z</dcterms:created>
  <dcterms:modified xsi:type="dcterms:W3CDTF">2012-07-25T12:06:22Z</dcterms:modified>
</cp:coreProperties>
</file>